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7" r:id="rId4"/>
  </p:sldMasterIdLst>
  <p:notesMasterIdLst>
    <p:notesMasterId r:id="rId18"/>
  </p:notesMasterIdLst>
  <p:sldIdLst>
    <p:sldId id="256" r:id="rId5"/>
    <p:sldId id="260" r:id="rId6"/>
    <p:sldId id="270" r:id="rId7"/>
    <p:sldId id="271" r:id="rId8"/>
    <p:sldId id="273" r:id="rId9"/>
    <p:sldId id="274" r:id="rId10"/>
    <p:sldId id="272" r:id="rId11"/>
    <p:sldId id="275" r:id="rId12"/>
    <p:sldId id="276" r:id="rId13"/>
    <p:sldId id="264" r:id="rId14"/>
    <p:sldId id="278" r:id="rId15"/>
    <p:sldId id="277" r:id="rId16"/>
    <p:sldId id="269" r:id="rId17"/>
  </p:sldIdLst>
  <p:sldSz cx="9144000" cy="5143500" type="screen16x9"/>
  <p:notesSz cx="6858000" cy="9144000"/>
  <p:embeddedFontLst>
    <p:embeddedFont>
      <p:font typeface="Leelawadee UI" panose="020B0502040204020203" pitchFamily="34" charset="-34"/>
      <p:regular r:id="rId19"/>
      <p:bold r:id="rId20"/>
    </p:embeddedFont>
    <p:embeddedFont>
      <p:font typeface="Mulish" panose="020B0604020202020204" charset="0"/>
      <p:regular r:id="rId21"/>
      <p:bold r:id="rId22"/>
      <p:italic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9" d="100"/>
          <a:sy n="139" d="100"/>
        </p:scale>
        <p:origin x="80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font" Target="fonts/font3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font" Target="fonts/font2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6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5.fntdata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font" Target="fonts/font1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4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" name="Google Shape;4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32b662e40a7_1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32b662e40a7_1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32b662e40a7_1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32b662e40a7_1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2b662e40a7_1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32b662e40a7_1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a">
  <p:cSld name="CUSTOM_1">
    <p:bg>
      <p:bgPr>
        <a:solidFill>
          <a:srgbClr val="0E0E10"/>
        </a:solid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3"/>
          <p:cNvPicPr preferRelativeResize="0"/>
          <p:nvPr/>
        </p:nvPicPr>
        <p:blipFill rotWithShape="1">
          <a:blip r:embed="rId2">
            <a:alphaModFix/>
          </a:blip>
          <a:srcRect l="27172" t="17328" b="16380"/>
          <a:stretch/>
        </p:blipFill>
        <p:spPr>
          <a:xfrm rot="10800000">
            <a:off x="3878849" y="358077"/>
            <a:ext cx="5267451" cy="4794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50;p11">
            <a:extLst>
              <a:ext uri="{FF2B5EF4-FFF2-40B4-BE49-F238E27FC236}">
                <a16:creationId xmlns:a16="http://schemas.microsoft.com/office/drawing/2014/main" id="{BC7039F5-A830-47AB-F91A-2C3CDDFA7DC8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361975" y="486094"/>
            <a:ext cx="3539824" cy="226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51;p11">
            <a:extLst>
              <a:ext uri="{FF2B5EF4-FFF2-40B4-BE49-F238E27FC236}">
                <a16:creationId xmlns:a16="http://schemas.microsoft.com/office/drawing/2014/main" id="{E5CADA9F-4441-B8C1-7FB9-3E3D65EF90A5}"/>
              </a:ext>
            </a:extLst>
          </p:cNvPr>
          <p:cNvPicPr preferRelativeResize="0"/>
          <p:nvPr userDrawn="1"/>
        </p:nvPicPr>
        <p:blipFill rotWithShape="1">
          <a:blip r:embed="rId4">
            <a:alphaModFix/>
          </a:blip>
          <a:srcRect/>
          <a:stretch/>
        </p:blipFill>
        <p:spPr>
          <a:xfrm>
            <a:off x="361975" y="4504358"/>
            <a:ext cx="941832" cy="1530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erramento">
  <p:cSld name="CUSTOM">
    <p:bg>
      <p:bgPr>
        <a:solidFill>
          <a:schemeClr val="dk1"/>
        </a:soli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374469" y="2235994"/>
            <a:ext cx="2395062" cy="6715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eto forma" type="blank">
  <p:cSld name="BLANK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oogle Shape;26;p7"/>
          <p:cNvPicPr preferRelativeResize="0"/>
          <p:nvPr/>
        </p:nvPicPr>
        <p:blipFill rotWithShape="1">
          <a:blip r:embed="rId2">
            <a:alphaModFix/>
          </a:blip>
          <a:srcRect t="-170" b="170"/>
          <a:stretch/>
        </p:blipFill>
        <p:spPr>
          <a:xfrm>
            <a:off x="0" y="-13975"/>
            <a:ext cx="9144003" cy="5157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27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4326" y="309920"/>
            <a:ext cx="1946670" cy="124347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7"/>
          <p:cNvSpPr txBox="1"/>
          <p:nvPr/>
        </p:nvSpPr>
        <p:spPr>
          <a:xfrm>
            <a:off x="47625" y="47625"/>
            <a:ext cx="339300" cy="1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0" i="0" u="none" strike="noStrike" cap="none">
                <a:solidFill>
                  <a:srgbClr val="767171"/>
                </a:solidFill>
                <a:latin typeface="Mulish"/>
                <a:ea typeface="Mulish"/>
                <a:cs typeface="Mulish"/>
                <a:sym typeface="Mulish"/>
              </a:rPr>
              <a:t>Interna</a:t>
            </a:r>
            <a:endParaRPr sz="1100"/>
          </a:p>
        </p:txBody>
      </p:sp>
      <p:sp>
        <p:nvSpPr>
          <p:cNvPr id="29" name="Google Shape;29;p7"/>
          <p:cNvSpPr txBox="1"/>
          <p:nvPr/>
        </p:nvSpPr>
        <p:spPr>
          <a:xfrm>
            <a:off x="8782050" y="4981575"/>
            <a:ext cx="339300" cy="1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0" i="0" u="none" strike="noStrike" cap="none">
                <a:solidFill>
                  <a:srgbClr val="767171"/>
                </a:solidFill>
                <a:latin typeface="Mulish"/>
                <a:ea typeface="Mulish"/>
                <a:cs typeface="Mulish"/>
                <a:sym typeface="Mulish"/>
              </a:rPr>
              <a:t>Interna</a:t>
            </a:r>
            <a:endParaRPr sz="110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sp>
        <p:nvSpPr>
          <p:cNvPr id="9" name="Google Shape;9;p1"/>
          <p:cNvSpPr txBox="1"/>
          <p:nvPr/>
        </p:nvSpPr>
        <p:spPr>
          <a:xfrm>
            <a:off x="47625" y="47625"/>
            <a:ext cx="339300" cy="1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0" i="0" u="none" strike="noStrike" cap="none">
                <a:solidFill>
                  <a:srgbClr val="767171"/>
                </a:solidFill>
                <a:latin typeface="Mulish"/>
                <a:ea typeface="Mulish"/>
                <a:cs typeface="Mulish"/>
                <a:sym typeface="Mulish"/>
              </a:rPr>
              <a:t>Interna</a:t>
            </a:r>
            <a:endParaRPr sz="1100"/>
          </a:p>
        </p:txBody>
      </p:sp>
      <p:sp>
        <p:nvSpPr>
          <p:cNvPr id="10" name="Google Shape;10;p1"/>
          <p:cNvSpPr txBox="1"/>
          <p:nvPr/>
        </p:nvSpPr>
        <p:spPr>
          <a:xfrm>
            <a:off x="8782050" y="4981575"/>
            <a:ext cx="339300" cy="1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0" i="0" u="none" strike="noStrike" cap="none">
                <a:solidFill>
                  <a:srgbClr val="767171"/>
                </a:solidFill>
                <a:latin typeface="Mulish"/>
                <a:ea typeface="Mulish"/>
                <a:cs typeface="Mulish"/>
                <a:sym typeface="Mulish"/>
              </a:rPr>
              <a:t>Interna</a:t>
            </a:r>
            <a:endParaRPr sz="110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48" r:id="rId2"/>
    <p:sldLayoutId id="2147483653" r:id="rId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 txBox="1"/>
          <p:nvPr/>
        </p:nvSpPr>
        <p:spPr>
          <a:xfrm>
            <a:off x="293941" y="681471"/>
            <a:ext cx="4449507" cy="2100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r>
              <a:rPr lang="pt-BR" sz="4400" b="1" dirty="0">
                <a:solidFill>
                  <a:srgbClr val="7030A0"/>
                </a:solidFill>
                <a:latin typeface="Leelawadee UI" panose="020B0502040204020203" pitchFamily="34" charset="-34"/>
                <a:cs typeface="Leelawadee UI" panose="020B0502040204020203" pitchFamily="34" charset="-34"/>
              </a:rPr>
              <a:t>Proposta de Migração para AWS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0BECACB7-774B-5FF2-F10D-28932DAA4F09}"/>
              </a:ext>
            </a:extLst>
          </p:cNvPr>
          <p:cNvSpPr txBox="1"/>
          <p:nvPr/>
        </p:nvSpPr>
        <p:spPr>
          <a:xfrm>
            <a:off x="293941" y="2676866"/>
            <a:ext cx="3741793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chemeClr val="bg1"/>
                </a:solidFill>
                <a:latin typeface="Leelawadee UI" panose="020B0502040204020203" pitchFamily="34" charset="-34"/>
                <a:cs typeface="Leelawadee UI" panose="020B0502040204020203" pitchFamily="34" charset="-34"/>
              </a:rPr>
              <a:t>Lift-and-Shift + Modernização com Kubernetes</a:t>
            </a:r>
          </a:p>
          <a:p>
            <a:endParaRPr lang="pt-BR" dirty="0"/>
          </a:p>
          <a:p>
            <a:r>
              <a:rPr lang="pt-BR" dirty="0">
                <a:solidFill>
                  <a:schemeClr val="bg1"/>
                </a:solidFill>
              </a:rPr>
              <a:t>Lucas Ribeiro Meira e Sá</a:t>
            </a:r>
          </a:p>
          <a:p>
            <a:r>
              <a:rPr lang="pt-BR" dirty="0">
                <a:solidFill>
                  <a:schemeClr val="bg1"/>
                </a:solidFill>
              </a:rPr>
              <a:t>Lucas de Andrade Albrecht Ribeiro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B27D559D-E1AF-44E1-B11D-A7F1C2FF4A04}"/>
              </a:ext>
            </a:extLst>
          </p:cNvPr>
          <p:cNvSpPr txBox="1"/>
          <p:nvPr/>
        </p:nvSpPr>
        <p:spPr>
          <a:xfrm>
            <a:off x="293941" y="4123475"/>
            <a:ext cx="25798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chemeClr val="bg1"/>
                </a:solidFill>
                <a:latin typeface="Leelawadee UI" panose="020B0502040204020203" pitchFamily="34" charset="-34"/>
                <a:cs typeface="Leelawadee UI" panose="020B0502040204020203" pitchFamily="34" charset="-34"/>
              </a:rPr>
              <a:t>07/04/2025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77663A0C-A759-CA22-9EB6-AC967F5C7A90}"/>
              </a:ext>
            </a:extLst>
          </p:cNvPr>
          <p:cNvSpPr txBox="1"/>
          <p:nvPr/>
        </p:nvSpPr>
        <p:spPr>
          <a:xfrm>
            <a:off x="116878" y="584391"/>
            <a:ext cx="35958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>
                <a:solidFill>
                  <a:srgbClr val="7030A0"/>
                </a:solidFill>
                <a:latin typeface="Leelawadee UI" panose="020B0502040204020203" pitchFamily="34" charset="-34"/>
                <a:cs typeface="Leelawadee UI" panose="020B0502040204020203" pitchFamily="34" charset="-34"/>
              </a:rPr>
              <a:t>Custos Operacionais</a:t>
            </a:r>
            <a:endParaRPr lang="pt-BR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A32BCBD8-B2E0-3A2A-235E-E08C2AE692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332" y="1164926"/>
            <a:ext cx="7693335" cy="3168924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7912F27D-B232-CD21-0D1B-F118A56A02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332" y="4333850"/>
            <a:ext cx="7693335" cy="554026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2B09D3-BA5D-F4D9-26C4-6CA1A3CAEC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82C62FEA-E0F2-00A9-639C-E7F6CC6773CF}"/>
              </a:ext>
            </a:extLst>
          </p:cNvPr>
          <p:cNvSpPr txBox="1"/>
          <p:nvPr/>
        </p:nvSpPr>
        <p:spPr>
          <a:xfrm>
            <a:off x="120749" y="543140"/>
            <a:ext cx="34772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>
                <a:solidFill>
                  <a:srgbClr val="7030A0"/>
                </a:solidFill>
                <a:latin typeface="Leelawadee UI" panose="020B0502040204020203" pitchFamily="34" charset="-34"/>
                <a:cs typeface="Leelawadee UI" panose="020B0502040204020203" pitchFamily="34" charset="-34"/>
              </a:rPr>
              <a:t>Diagrama da Fase 2</a:t>
            </a:r>
          </a:p>
        </p:txBody>
      </p:sp>
      <p:pic>
        <p:nvPicPr>
          <p:cNvPr id="7" name="Imagem 6" descr="Diagrama&#10;&#10;O conteúdo gerado por IA pode estar incorreto.">
            <a:extLst>
              <a:ext uri="{FF2B5EF4-FFF2-40B4-BE49-F238E27FC236}">
                <a16:creationId xmlns:a16="http://schemas.microsoft.com/office/drawing/2014/main" id="{090F8581-7558-420E-60DF-5F0E1AB23D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3164" y="1210032"/>
            <a:ext cx="6259857" cy="3313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8441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17D01CB2-7E00-2808-B5B0-50D9C2D0734E}"/>
              </a:ext>
            </a:extLst>
          </p:cNvPr>
          <p:cNvSpPr txBox="1"/>
          <p:nvPr/>
        </p:nvSpPr>
        <p:spPr>
          <a:xfrm>
            <a:off x="144379" y="485000"/>
            <a:ext cx="598914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>
                <a:solidFill>
                  <a:srgbClr val="7030A0"/>
                </a:solidFill>
                <a:latin typeface="Leelawadee UI" panose="020B0502040204020203" pitchFamily="34" charset="-34"/>
                <a:cs typeface="Leelawadee UI" panose="020B0502040204020203" pitchFamily="34" charset="-34"/>
              </a:rPr>
              <a:t>Projeção de Custos (Primeiro Ano)</a:t>
            </a:r>
          </a:p>
          <a:p>
            <a:endParaRPr lang="pt-BR" dirty="0"/>
          </a:p>
        </p:txBody>
      </p:sp>
      <p:pic>
        <p:nvPicPr>
          <p:cNvPr id="4" name="Imagem 3" descr="Interface gráfica do usuário, Aplicativo, Tabela&#10;&#10;O conteúdo gerado por IA pode estar incorreto.">
            <a:extLst>
              <a:ext uri="{FF2B5EF4-FFF2-40B4-BE49-F238E27FC236}">
                <a16:creationId xmlns:a16="http://schemas.microsoft.com/office/drawing/2014/main" id="{DE9407E1-7CD4-1AE5-6B83-82422DC0AA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2851" y="1429921"/>
            <a:ext cx="6466114" cy="2922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3209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16FD60B7-47EF-13F9-223D-2C4636BA8F35}"/>
              </a:ext>
            </a:extLst>
          </p:cNvPr>
          <p:cNvSpPr txBox="1"/>
          <p:nvPr/>
        </p:nvSpPr>
        <p:spPr>
          <a:xfrm>
            <a:off x="151255" y="515639"/>
            <a:ext cx="3698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rgbClr val="7030A0"/>
                </a:solidFill>
                <a:latin typeface="Leelawadee UI" panose="020B0502040204020203" pitchFamily="34" charset="-34"/>
                <a:cs typeface="Leelawadee UI" panose="020B0502040204020203" pitchFamily="34" charset="-34"/>
              </a:rPr>
              <a:t>Objetivos do Projeto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56BE629-3FA4-7D10-2BB7-A83DA70289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9540" y="0"/>
            <a:ext cx="3114460" cy="5143500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D20D3BDE-8318-B9E2-A27C-0E0C7E2B4612}"/>
              </a:ext>
            </a:extLst>
          </p:cNvPr>
          <p:cNvSpPr txBox="1"/>
          <p:nvPr/>
        </p:nvSpPr>
        <p:spPr>
          <a:xfrm>
            <a:off x="151255" y="1595043"/>
            <a:ext cx="18950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>
                <a:solidFill>
                  <a:schemeClr val="bg1"/>
                </a:solidFill>
                <a:latin typeface="Leelawadee UI" panose="020B0502040204020203" pitchFamily="34" charset="-34"/>
                <a:cs typeface="Leelawadee UI" panose="020B0502040204020203" pitchFamily="34" charset="-34"/>
              </a:rPr>
              <a:t>Migração AWS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E2B32707-0CD8-A109-0BC7-020559CD647E}"/>
              </a:ext>
            </a:extLst>
          </p:cNvPr>
          <p:cNvSpPr txBox="1"/>
          <p:nvPr/>
        </p:nvSpPr>
        <p:spPr>
          <a:xfrm>
            <a:off x="2199299" y="1546917"/>
            <a:ext cx="165080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dirty="0">
                <a:solidFill>
                  <a:schemeClr val="bg1"/>
                </a:solidFill>
                <a:latin typeface="Leelawadee UI" panose="020B0502040204020203" pitchFamily="34" charset="-34"/>
                <a:cs typeface="Leelawadee UI" panose="020B0502040204020203" pitchFamily="34" charset="-34"/>
              </a:rPr>
              <a:t>Requisitos</a:t>
            </a:r>
          </a:p>
          <a:p>
            <a:r>
              <a:rPr lang="pt-BR" sz="2000" dirty="0">
                <a:solidFill>
                  <a:schemeClr val="bg1"/>
                </a:solidFill>
                <a:latin typeface="Leelawadee UI" panose="020B0502040204020203" pitchFamily="34" charset="-34"/>
                <a:cs typeface="Leelawadee UI" panose="020B0502040204020203" pitchFamily="34" charset="-34"/>
              </a:rPr>
              <a:t>Mandatórios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41B1E1C1-4CF5-4602-D0CC-07F80BF26685}"/>
              </a:ext>
            </a:extLst>
          </p:cNvPr>
          <p:cNvSpPr txBox="1"/>
          <p:nvPr/>
        </p:nvSpPr>
        <p:spPr>
          <a:xfrm>
            <a:off x="3945787" y="1600294"/>
            <a:ext cx="19431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>
                <a:solidFill>
                  <a:schemeClr val="bg1"/>
                </a:solidFill>
                <a:latin typeface="Leelawadee UI" panose="020B0502040204020203" pitchFamily="34" charset="-34"/>
                <a:cs typeface="Leelawadee UI" panose="020B0502040204020203" pitchFamily="34" charset="-34"/>
              </a:rPr>
              <a:t>Zero Downtime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75DC61EF-7DCB-49C3-4ED4-6669F7AD71A9}"/>
              </a:ext>
            </a:extLst>
          </p:cNvPr>
          <p:cNvSpPr txBox="1"/>
          <p:nvPr/>
        </p:nvSpPr>
        <p:spPr>
          <a:xfrm>
            <a:off x="155657" y="2194241"/>
            <a:ext cx="170751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  <a:latin typeface="Leelawadee UI" panose="020B0502040204020203" pitchFamily="34" charset="-34"/>
                <a:cs typeface="Leelawadee UI" panose="020B0502040204020203" pitchFamily="34" charset="-34"/>
              </a:rPr>
              <a:t>Infraestrutura AWS</a:t>
            </a:r>
          </a:p>
          <a:p>
            <a:r>
              <a:rPr lang="pt-BR" dirty="0">
                <a:solidFill>
                  <a:schemeClr val="bg1"/>
                </a:solidFill>
                <a:latin typeface="Leelawadee UI" panose="020B0502040204020203" pitchFamily="34" charset="-34"/>
                <a:cs typeface="Leelawadee UI" panose="020B0502040204020203" pitchFamily="34" charset="-34"/>
              </a:rPr>
              <a:t>em 2 fases</a:t>
            </a:r>
          </a:p>
          <a:p>
            <a:r>
              <a:rPr lang="pt-BR" dirty="0">
                <a:solidFill>
                  <a:schemeClr val="bg1"/>
                </a:solidFill>
                <a:latin typeface="Leelawadee UI" panose="020B0502040204020203" pitchFamily="34" charset="-34"/>
                <a:cs typeface="Leelawadee UI" panose="020B0502040204020203" pitchFamily="34" charset="-34"/>
              </a:rPr>
              <a:t>sequenciais.</a:t>
            </a:r>
          </a:p>
          <a:p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F5470589-F149-7599-9ACA-B120558D7A8E}"/>
              </a:ext>
            </a:extLst>
          </p:cNvPr>
          <p:cNvSpPr txBox="1"/>
          <p:nvPr/>
        </p:nvSpPr>
        <p:spPr>
          <a:xfrm>
            <a:off x="2103616" y="2254803"/>
            <a:ext cx="1842171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  <a:latin typeface="Leelawadee UI" panose="020B0502040204020203" pitchFamily="34" charset="-34"/>
                <a:cs typeface="Leelawadee UI" panose="020B0502040204020203" pitchFamily="34" charset="-34"/>
              </a:rPr>
              <a:t>• Ambiente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  <a:latin typeface="Leelawadee UI" panose="020B0502040204020203" pitchFamily="34" charset="-34"/>
                <a:cs typeface="Leelawadee UI" panose="020B0502040204020203" pitchFamily="34" charset="-34"/>
              </a:rPr>
              <a:t>  Kubernetes (EKS)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  <a:latin typeface="Leelawadee UI" panose="020B0502040204020203" pitchFamily="34" charset="-34"/>
                <a:cs typeface="Leelawadee UI" panose="020B0502040204020203" pitchFamily="34" charset="-34"/>
              </a:rPr>
              <a:t>• Banco Gerenciado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  <a:latin typeface="Leelawadee UI" panose="020B0502040204020203" pitchFamily="34" charset="-34"/>
                <a:cs typeface="Leelawadee UI" panose="020B0502040204020203" pitchFamily="34" charset="-34"/>
              </a:rPr>
              <a:t>  Multi-AZ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  <a:latin typeface="Leelawadee UI" panose="020B0502040204020203" pitchFamily="34" charset="-34"/>
                <a:cs typeface="Leelawadee UI" panose="020B0502040204020203" pitchFamily="34" charset="-34"/>
              </a:rPr>
              <a:t>• Backup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  <a:latin typeface="Leelawadee UI" panose="020B0502040204020203" pitchFamily="34" charset="-34"/>
                <a:cs typeface="Leelawadee UI" panose="020B0502040204020203" pitchFamily="34" charset="-34"/>
              </a:rPr>
              <a:t>  Automatizado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  <a:latin typeface="Leelawadee UI" panose="020B0502040204020203" pitchFamily="34" charset="-34"/>
                <a:cs typeface="Leelawadee UI" panose="020B0502040204020203" pitchFamily="34" charset="-34"/>
              </a:rPr>
              <a:t>• Segurança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  <a:latin typeface="Leelawadee UI" panose="020B0502040204020203" pitchFamily="34" charset="-34"/>
                <a:cs typeface="Leelawadee UI" panose="020B0502040204020203" pitchFamily="34" charset="-34"/>
              </a:rPr>
              <a:t>  Avançada</a:t>
            </a:r>
          </a:p>
          <a:p>
            <a:endParaRPr lang="pt-BR" dirty="0"/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0CA3135E-249A-0D5F-96D8-F63A100DCF14}"/>
              </a:ext>
            </a:extLst>
          </p:cNvPr>
          <p:cNvSpPr txBox="1"/>
          <p:nvPr/>
        </p:nvSpPr>
        <p:spPr>
          <a:xfrm>
            <a:off x="3959713" y="2037460"/>
            <a:ext cx="169629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  <a:latin typeface="Leelawadee UI" panose="020B0502040204020203" pitchFamily="34" charset="-34"/>
                <a:cs typeface="Leelawadee UI" panose="020B0502040204020203" pitchFamily="34" charset="-34"/>
              </a:rPr>
              <a:t>Modernização sem</a:t>
            </a:r>
          </a:p>
          <a:p>
            <a:r>
              <a:rPr lang="pt-BR" dirty="0">
                <a:solidFill>
                  <a:schemeClr val="bg1"/>
                </a:solidFill>
                <a:latin typeface="Leelawadee UI" panose="020B0502040204020203" pitchFamily="34" charset="-34"/>
                <a:cs typeface="Leelawadee UI" panose="020B0502040204020203" pitchFamily="34" charset="-34"/>
              </a:rPr>
              <a:t>interrupções.</a:t>
            </a:r>
          </a:p>
          <a:p>
            <a:endParaRPr lang="pt-BR" dirty="0">
              <a:latin typeface="Leelawadee UI" panose="020B0502040204020203" pitchFamily="34" charset="-34"/>
              <a:cs typeface="Leelawadee UI" panose="020B0502040204020203" pitchFamily="34" charset="-34"/>
            </a:endParaRPr>
          </a:p>
        </p:txBody>
      </p:sp>
      <p:pic>
        <p:nvPicPr>
          <p:cNvPr id="18" name="Imagem 17" descr="Ícone&#10;&#10;O conteúdo gerado por IA pode estar incorreto.">
            <a:extLst>
              <a:ext uri="{FF2B5EF4-FFF2-40B4-BE49-F238E27FC236}">
                <a16:creationId xmlns:a16="http://schemas.microsoft.com/office/drawing/2014/main" id="{9B211E7C-47E7-0B9C-22C5-10B5221686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255" y="1237947"/>
            <a:ext cx="476868" cy="451428"/>
          </a:xfrm>
          <a:prstGeom prst="rect">
            <a:avLst/>
          </a:prstGeom>
        </p:spPr>
      </p:pic>
      <p:pic>
        <p:nvPicPr>
          <p:cNvPr id="20" name="Imagem 19" descr="Ícone&#10;&#10;O conteúdo gerado por IA pode estar incorreto.">
            <a:extLst>
              <a:ext uri="{FF2B5EF4-FFF2-40B4-BE49-F238E27FC236}">
                <a16:creationId xmlns:a16="http://schemas.microsoft.com/office/drawing/2014/main" id="{E442FF75-3672-0F90-5050-86BC37AE38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4646" y="1326911"/>
            <a:ext cx="333428" cy="268132"/>
          </a:xfrm>
          <a:prstGeom prst="rect">
            <a:avLst/>
          </a:prstGeom>
        </p:spPr>
      </p:pic>
      <p:pic>
        <p:nvPicPr>
          <p:cNvPr id="22" name="Imagem 21" descr="Ícone&#10;&#10;O conteúdo gerado por IA pode estar incorreto.">
            <a:extLst>
              <a:ext uri="{FF2B5EF4-FFF2-40B4-BE49-F238E27FC236}">
                <a16:creationId xmlns:a16="http://schemas.microsoft.com/office/drawing/2014/main" id="{2CEE5633-32CA-8185-42FE-0A828A630F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16067" y="1326911"/>
            <a:ext cx="328058" cy="32430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Diagrama&#10;&#10;O conteúdo gerado por IA pode estar incorreto.">
            <a:extLst>
              <a:ext uri="{FF2B5EF4-FFF2-40B4-BE49-F238E27FC236}">
                <a16:creationId xmlns:a16="http://schemas.microsoft.com/office/drawing/2014/main" id="{EB59BDB1-BF5A-C55F-EDEF-793774319E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305" y="1402537"/>
            <a:ext cx="1583954" cy="3514080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55501B6B-A4E7-8C01-EB1A-94AFF833FC7E}"/>
              </a:ext>
            </a:extLst>
          </p:cNvPr>
          <p:cNvSpPr txBox="1"/>
          <p:nvPr/>
        </p:nvSpPr>
        <p:spPr>
          <a:xfrm>
            <a:off x="130628" y="515640"/>
            <a:ext cx="29867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>
                <a:solidFill>
                  <a:srgbClr val="7030A0"/>
                </a:solidFill>
                <a:latin typeface="Leelawadee UI" panose="020B0502040204020203" pitchFamily="34" charset="-34"/>
                <a:cs typeface="Leelawadee UI" panose="020B0502040204020203" pitchFamily="34" charset="-34"/>
              </a:rPr>
              <a:t>Fluxo do Projeto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DD987BDF-A7FB-6116-3F6E-9EFFEB46A022}"/>
              </a:ext>
            </a:extLst>
          </p:cNvPr>
          <p:cNvSpPr txBox="1"/>
          <p:nvPr/>
        </p:nvSpPr>
        <p:spPr>
          <a:xfrm>
            <a:off x="2028192" y="1629419"/>
            <a:ext cx="204414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pt-BR" b="1" dirty="0">
                <a:solidFill>
                  <a:schemeClr val="bg1"/>
                </a:solidFill>
                <a:latin typeface="Leelawadee UI" panose="020B0502040204020203" pitchFamily="34" charset="-34"/>
                <a:cs typeface="Leelawadee UI" panose="020B0502040204020203" pitchFamily="34" charset="-34"/>
              </a:rPr>
              <a:t>Fase 1: Lift-and-Shift</a:t>
            </a:r>
          </a:p>
          <a:p>
            <a:r>
              <a:rPr lang="pt-BR" dirty="0">
                <a:solidFill>
                  <a:schemeClr val="bg1"/>
                </a:solidFill>
                <a:latin typeface="Leelawadee UI" panose="020B0502040204020203" pitchFamily="34" charset="-34"/>
                <a:cs typeface="Leelawadee UI" panose="020B0502040204020203" pitchFamily="34" charset="-34"/>
              </a:rPr>
              <a:t>Duração: 4-6 semanas.</a:t>
            </a:r>
          </a:p>
          <a:p>
            <a:endParaRPr lang="pt-BR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0B38B03F-43D1-5370-A625-F5DCF912DF01}"/>
              </a:ext>
            </a:extLst>
          </p:cNvPr>
          <p:cNvSpPr txBox="1"/>
          <p:nvPr/>
        </p:nvSpPr>
        <p:spPr>
          <a:xfrm>
            <a:off x="2028192" y="2776495"/>
            <a:ext cx="204254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pt-BR" b="1" dirty="0">
                <a:solidFill>
                  <a:schemeClr val="bg1"/>
                </a:solidFill>
                <a:latin typeface="Leelawadee UI" panose="020B0502040204020203" pitchFamily="34" charset="-34"/>
                <a:cs typeface="Leelawadee UI" panose="020B0502040204020203" pitchFamily="34" charset="-34"/>
              </a:rPr>
              <a:t>Fase 2: Modernização</a:t>
            </a:r>
          </a:p>
          <a:p>
            <a:r>
              <a:rPr lang="pt-BR" dirty="0">
                <a:solidFill>
                  <a:schemeClr val="bg1"/>
                </a:solidFill>
                <a:latin typeface="Leelawadee UI" panose="020B0502040204020203" pitchFamily="34" charset="-34"/>
                <a:cs typeface="Leelawadee UI" panose="020B0502040204020203" pitchFamily="34" charset="-34"/>
              </a:rPr>
              <a:t>Duração: 7 semanas.</a:t>
            </a:r>
          </a:p>
          <a:p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9AFFF94A-59A9-2D83-1459-122E1F5BC5C5}"/>
              </a:ext>
            </a:extLst>
          </p:cNvPr>
          <p:cNvSpPr txBox="1"/>
          <p:nvPr/>
        </p:nvSpPr>
        <p:spPr>
          <a:xfrm>
            <a:off x="1988259" y="3865086"/>
            <a:ext cx="227337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pt-BR" b="1" dirty="0">
                <a:solidFill>
                  <a:schemeClr val="bg1"/>
                </a:solidFill>
                <a:latin typeface="Leelawadee UI" panose="020B0502040204020203" pitchFamily="34" charset="-34"/>
                <a:cs typeface="Leelawadee UI" panose="020B0502040204020203" pitchFamily="34" charset="-34"/>
              </a:rPr>
              <a:t>Operação Contínua</a:t>
            </a:r>
          </a:p>
          <a:p>
            <a:r>
              <a:rPr lang="pt-BR" dirty="0">
                <a:solidFill>
                  <a:schemeClr val="bg1"/>
                </a:solidFill>
                <a:latin typeface="Leelawadee UI" panose="020B0502040204020203" pitchFamily="34" charset="-34"/>
                <a:cs typeface="Leelawadee UI" panose="020B0502040204020203" pitchFamily="34" charset="-34"/>
              </a:rPr>
              <a:t>Gerenciamento otimizado.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794524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62E839C6-266E-DE92-AF6F-46FD5FEFA356}"/>
              </a:ext>
            </a:extLst>
          </p:cNvPr>
          <p:cNvSpPr txBox="1"/>
          <p:nvPr/>
        </p:nvSpPr>
        <p:spPr>
          <a:xfrm>
            <a:off x="171879" y="550016"/>
            <a:ext cx="44935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>
                <a:solidFill>
                  <a:srgbClr val="7030A0"/>
                </a:solidFill>
                <a:latin typeface="Leelawadee UI" panose="020B0502040204020203" pitchFamily="34" charset="-34"/>
                <a:cs typeface="Leelawadee UI" panose="020B0502040204020203" pitchFamily="34" charset="-34"/>
              </a:rPr>
              <a:t>Estratégia sem Downtime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906BBDF1-2D25-8A22-F2FE-D2CB2CDE8734}"/>
              </a:ext>
            </a:extLst>
          </p:cNvPr>
          <p:cNvSpPr txBox="1"/>
          <p:nvPr/>
        </p:nvSpPr>
        <p:spPr>
          <a:xfrm>
            <a:off x="68751" y="1586818"/>
            <a:ext cx="24513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>
                <a:solidFill>
                  <a:srgbClr val="7030A0"/>
                </a:solidFill>
                <a:latin typeface="Leelawadee UI" panose="020B0502040204020203" pitchFamily="34" charset="-34"/>
                <a:cs typeface="Leelawadee UI" panose="020B0502040204020203" pitchFamily="34" charset="-34"/>
              </a:rPr>
              <a:t>Arquitetura Paralela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B615F690-E3FA-5AF1-E913-2887477814C1}"/>
              </a:ext>
            </a:extLst>
          </p:cNvPr>
          <p:cNvSpPr txBox="1"/>
          <p:nvPr/>
        </p:nvSpPr>
        <p:spPr>
          <a:xfrm>
            <a:off x="3273850" y="1586818"/>
            <a:ext cx="22220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>
                <a:solidFill>
                  <a:srgbClr val="7030A0"/>
                </a:solidFill>
                <a:latin typeface="Leelawadee UI" panose="020B0502040204020203" pitchFamily="34" charset="-34"/>
                <a:cs typeface="Leelawadee UI" panose="020B0502040204020203" pitchFamily="34" charset="-34"/>
              </a:rPr>
              <a:t>Migração Gradual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98637D69-AC51-CC57-2C59-44FB9C8B23A5}"/>
              </a:ext>
            </a:extLst>
          </p:cNvPr>
          <p:cNvSpPr txBox="1"/>
          <p:nvPr/>
        </p:nvSpPr>
        <p:spPr>
          <a:xfrm>
            <a:off x="6249720" y="1586818"/>
            <a:ext cx="20810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>
                <a:solidFill>
                  <a:srgbClr val="7030A0"/>
                </a:solidFill>
                <a:latin typeface="Leelawadee UI" panose="020B0502040204020203" pitchFamily="34" charset="-34"/>
                <a:cs typeface="Leelawadee UI" panose="020B0502040204020203" pitchFamily="34" charset="-34"/>
              </a:rPr>
              <a:t>Banco de Dados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FA82C17-138A-D626-AD37-13FA0542108C}"/>
              </a:ext>
            </a:extLst>
          </p:cNvPr>
          <p:cNvSpPr txBox="1"/>
          <p:nvPr/>
        </p:nvSpPr>
        <p:spPr>
          <a:xfrm>
            <a:off x="68751" y="2202466"/>
            <a:ext cx="294945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pt-BR" dirty="0">
                <a:solidFill>
                  <a:schemeClr val="bg1"/>
                </a:solidFill>
                <a:latin typeface="Leelawadee UI" panose="020B0502040204020203" pitchFamily="34" charset="-34"/>
                <a:cs typeface="Leelawadee UI" panose="020B0502040204020203" pitchFamily="34" charset="-34"/>
              </a:rPr>
              <a:t>EC2 (Fase 1): Tráfego inicial (100%).</a:t>
            </a:r>
          </a:p>
          <a:p>
            <a:pPr>
              <a:buNone/>
            </a:pPr>
            <a:endParaRPr lang="pt-BR" dirty="0">
              <a:solidFill>
                <a:schemeClr val="bg1"/>
              </a:solidFill>
              <a:latin typeface="Leelawadee UI" panose="020B0502040204020203" pitchFamily="34" charset="-34"/>
              <a:cs typeface="Leelawadee UI" panose="020B0502040204020203" pitchFamily="34" charset="-34"/>
            </a:endParaRPr>
          </a:p>
          <a:p>
            <a:r>
              <a:rPr lang="pt-BR" dirty="0">
                <a:solidFill>
                  <a:schemeClr val="bg1"/>
                </a:solidFill>
                <a:latin typeface="Leelawadee UI" panose="020B0502040204020203" pitchFamily="34" charset="-34"/>
                <a:cs typeface="Leelawadee UI" panose="020B0502040204020203" pitchFamily="34" charset="-34"/>
              </a:rPr>
              <a:t>EKS (Fase 2): Implantação paralela para testes.</a:t>
            </a:r>
          </a:p>
          <a:p>
            <a:endParaRPr lang="pt-BR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8E578FF9-931A-7F49-F518-5479867411C8}"/>
              </a:ext>
            </a:extLst>
          </p:cNvPr>
          <p:cNvSpPr txBox="1"/>
          <p:nvPr/>
        </p:nvSpPr>
        <p:spPr>
          <a:xfrm>
            <a:off x="3080260" y="2177371"/>
            <a:ext cx="316946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pt-BR" dirty="0">
                <a:solidFill>
                  <a:schemeClr val="bg1"/>
                </a:solidFill>
                <a:latin typeface="Leelawadee UI" panose="020B0502040204020203" pitchFamily="34" charset="-34"/>
                <a:cs typeface="Leelawadee UI" panose="020B0502040204020203" pitchFamily="34" charset="-34"/>
              </a:rPr>
              <a:t>Containerização das aplicações.</a:t>
            </a:r>
          </a:p>
          <a:p>
            <a:pPr>
              <a:buNone/>
            </a:pPr>
            <a:endParaRPr lang="pt-BR" dirty="0">
              <a:solidFill>
                <a:schemeClr val="bg1"/>
              </a:solidFill>
              <a:latin typeface="Leelawadee UI" panose="020B0502040204020203" pitchFamily="34" charset="-34"/>
              <a:cs typeface="Leelawadee UI" panose="020B0502040204020203" pitchFamily="34" charset="-34"/>
            </a:endParaRPr>
          </a:p>
          <a:p>
            <a:pPr>
              <a:buNone/>
            </a:pPr>
            <a:r>
              <a:rPr lang="pt-BR" dirty="0">
                <a:solidFill>
                  <a:schemeClr val="bg1"/>
                </a:solidFill>
                <a:latin typeface="Leelawadee UI" panose="020B0502040204020203" pitchFamily="34" charset="-34"/>
                <a:cs typeface="Leelawadee UI" panose="020B0502040204020203" pitchFamily="34" charset="-34"/>
              </a:rPr>
              <a:t>Deploy no EKS (ambiente isolado).</a:t>
            </a:r>
          </a:p>
          <a:p>
            <a:pPr>
              <a:buNone/>
            </a:pPr>
            <a:endParaRPr lang="pt-BR" dirty="0">
              <a:solidFill>
                <a:schemeClr val="bg1"/>
              </a:solidFill>
              <a:latin typeface="Leelawadee UI" panose="020B0502040204020203" pitchFamily="34" charset="-34"/>
              <a:cs typeface="Leelawadee UI" panose="020B0502040204020203" pitchFamily="34" charset="-34"/>
            </a:endParaRPr>
          </a:p>
          <a:p>
            <a:r>
              <a:rPr lang="pt-BR" dirty="0">
                <a:solidFill>
                  <a:schemeClr val="bg1"/>
                </a:solidFill>
                <a:latin typeface="Leelawadee UI" panose="020B0502040204020203" pitchFamily="34" charset="-34"/>
                <a:cs typeface="Leelawadee UI" panose="020B0502040204020203" pitchFamily="34" charset="-34"/>
              </a:rPr>
              <a:t>Testes canários (5% → 50% → 100%).</a:t>
            </a:r>
          </a:p>
          <a:p>
            <a:endParaRPr lang="pt-BR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BF242F27-DAD0-951C-C941-41130FF0A813}"/>
              </a:ext>
            </a:extLst>
          </p:cNvPr>
          <p:cNvSpPr txBox="1"/>
          <p:nvPr/>
        </p:nvSpPr>
        <p:spPr>
          <a:xfrm>
            <a:off x="6136445" y="2177371"/>
            <a:ext cx="300755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pt-BR" dirty="0">
                <a:solidFill>
                  <a:schemeClr val="bg1"/>
                </a:solidFill>
                <a:latin typeface="Leelawadee UI" panose="020B0502040204020203" pitchFamily="34" charset="-34"/>
                <a:cs typeface="Leelawadee UI" panose="020B0502040204020203" pitchFamily="34" charset="-34"/>
              </a:rPr>
              <a:t>Replicação contínua RDS → Aurora.</a:t>
            </a:r>
          </a:p>
          <a:p>
            <a:pPr>
              <a:buNone/>
            </a:pPr>
            <a:endParaRPr lang="pt-BR" dirty="0">
              <a:solidFill>
                <a:schemeClr val="bg1"/>
              </a:solidFill>
              <a:latin typeface="Leelawadee UI" panose="020B0502040204020203" pitchFamily="34" charset="-34"/>
              <a:cs typeface="Leelawadee UI" panose="020B0502040204020203" pitchFamily="34" charset="-34"/>
            </a:endParaRPr>
          </a:p>
          <a:p>
            <a:r>
              <a:rPr lang="pt-BR" dirty="0">
                <a:solidFill>
                  <a:schemeClr val="bg1"/>
                </a:solidFill>
                <a:latin typeface="Leelawadee UI" panose="020B0502040204020203" pitchFamily="34" charset="-34"/>
                <a:cs typeface="Leelawadee UI" panose="020B0502040204020203" pitchFamily="34" charset="-34"/>
              </a:rPr>
              <a:t>AWS DMS (CDC).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852730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4EF0EE45-4E40-7DE4-76CF-939334BB5A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8331" y="0"/>
            <a:ext cx="4035669" cy="5143500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C40C66A1-77FB-318D-0DF1-453486500286}"/>
              </a:ext>
            </a:extLst>
          </p:cNvPr>
          <p:cNvSpPr txBox="1"/>
          <p:nvPr/>
        </p:nvSpPr>
        <p:spPr>
          <a:xfrm>
            <a:off x="173715" y="550014"/>
            <a:ext cx="386195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>
                <a:solidFill>
                  <a:srgbClr val="7030A0"/>
                </a:solidFill>
                <a:latin typeface="Leelawadee UI" panose="020B0502040204020203" pitchFamily="34" charset="-34"/>
                <a:cs typeface="Leelawadee UI" panose="020B0502040204020203" pitchFamily="34" charset="-34"/>
              </a:rPr>
              <a:t>Fase 1 - Lift-and-Shift</a:t>
            </a:r>
          </a:p>
          <a:p>
            <a:endParaRPr lang="pt-BR" sz="2800" dirty="0">
              <a:solidFill>
                <a:srgbClr val="7030A0"/>
              </a:solidFill>
              <a:latin typeface="Leelawadee UI" panose="020B0502040204020203" pitchFamily="34" charset="-34"/>
              <a:cs typeface="Leelawadee UI" panose="020B0502040204020203" pitchFamily="34" charset="-34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BF248ACD-397C-865A-DF72-725E76A93DF7}"/>
              </a:ext>
            </a:extLst>
          </p:cNvPr>
          <p:cNvSpPr txBox="1"/>
          <p:nvPr/>
        </p:nvSpPr>
        <p:spPr>
          <a:xfrm>
            <a:off x="173715" y="1277240"/>
            <a:ext cx="177163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pt-BR" sz="1800" b="1" dirty="0">
                <a:solidFill>
                  <a:schemeClr val="bg1"/>
                </a:solidFill>
                <a:latin typeface="Leelawadee UI" panose="020B0502040204020203" pitchFamily="34" charset="-34"/>
                <a:cs typeface="Leelawadee UI" panose="020B0502040204020203" pitchFamily="34" charset="-34"/>
              </a:rPr>
              <a:t>AWS MGN</a:t>
            </a:r>
          </a:p>
          <a:p>
            <a:r>
              <a:rPr lang="pt-BR" sz="1800" dirty="0">
                <a:solidFill>
                  <a:schemeClr val="bg1"/>
                </a:solidFill>
                <a:latin typeface="Leelawadee UI" panose="020B0502040204020203" pitchFamily="34" charset="-34"/>
                <a:cs typeface="Leelawadee UI" panose="020B0502040204020203" pitchFamily="34" charset="-34"/>
              </a:rPr>
              <a:t>Replicação EC2.</a:t>
            </a:r>
          </a:p>
          <a:p>
            <a:endParaRPr lang="pt-BR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06D0F149-29DE-EA7C-C54D-3EE74268D0B6}"/>
              </a:ext>
            </a:extLst>
          </p:cNvPr>
          <p:cNvSpPr txBox="1"/>
          <p:nvPr/>
        </p:nvSpPr>
        <p:spPr>
          <a:xfrm>
            <a:off x="2695075" y="1277240"/>
            <a:ext cx="202491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sz="1800" b="1" dirty="0">
                <a:solidFill>
                  <a:schemeClr val="bg1"/>
                </a:solidFill>
                <a:latin typeface="Leelawadee UI" panose="020B0502040204020203" pitchFamily="34" charset="-34"/>
                <a:cs typeface="Leelawadee UI" panose="020B0502040204020203" pitchFamily="34" charset="-34"/>
              </a:rPr>
              <a:t>AWS DMS + SCT</a:t>
            </a:r>
          </a:p>
          <a:p>
            <a:r>
              <a:rPr lang="en-US" sz="1800" dirty="0">
                <a:solidFill>
                  <a:schemeClr val="bg1"/>
                </a:solidFill>
                <a:latin typeface="Leelawadee UI" panose="020B0502040204020203" pitchFamily="34" charset="-34"/>
                <a:cs typeface="Leelawadee UI" panose="020B0502040204020203" pitchFamily="34" charset="-34"/>
              </a:rPr>
              <a:t>MySQL → RDS.</a:t>
            </a:r>
          </a:p>
          <a:p>
            <a:endParaRPr lang="pt-BR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4232FCF7-1A6F-74F6-8A46-E3F0191FD070}"/>
              </a:ext>
            </a:extLst>
          </p:cNvPr>
          <p:cNvSpPr txBox="1"/>
          <p:nvPr/>
        </p:nvSpPr>
        <p:spPr>
          <a:xfrm>
            <a:off x="173715" y="2315050"/>
            <a:ext cx="178446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pt-BR" sz="1800" b="1" dirty="0">
                <a:solidFill>
                  <a:schemeClr val="bg1"/>
                </a:solidFill>
                <a:latin typeface="Leelawadee UI" panose="020B0502040204020203" pitchFamily="34" charset="-34"/>
                <a:cs typeface="Leelawadee UI" panose="020B0502040204020203" pitchFamily="34" charset="-34"/>
              </a:rPr>
              <a:t>ALB</a:t>
            </a:r>
          </a:p>
          <a:p>
            <a:r>
              <a:rPr lang="pt-BR" sz="1800" dirty="0">
                <a:solidFill>
                  <a:schemeClr val="bg1"/>
                </a:solidFill>
                <a:latin typeface="Leelawadee UI" panose="020B0502040204020203" pitchFamily="34" charset="-34"/>
                <a:cs typeface="Leelawadee UI" panose="020B0502040204020203" pitchFamily="34" charset="-34"/>
              </a:rPr>
              <a:t>Substitui Nginx.</a:t>
            </a:r>
          </a:p>
          <a:p>
            <a:endParaRPr lang="pt-BR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45579346-D57C-3BDC-AECB-DDC81106F41B}"/>
              </a:ext>
            </a:extLst>
          </p:cNvPr>
          <p:cNvSpPr txBox="1"/>
          <p:nvPr/>
        </p:nvSpPr>
        <p:spPr>
          <a:xfrm>
            <a:off x="170102" y="3352860"/>
            <a:ext cx="5165043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800" dirty="0">
                <a:solidFill>
                  <a:schemeClr val="bg1"/>
                </a:solidFill>
                <a:latin typeface="Leelawadee UI" panose="020B0502040204020203" pitchFamily="34" charset="-34"/>
                <a:cs typeface="Leelawadee UI" panose="020B0502040204020203" pitchFamily="34" charset="-34"/>
              </a:rPr>
              <a:t>• Migração do banco de dados com DMS.</a:t>
            </a:r>
          </a:p>
          <a:p>
            <a:r>
              <a:rPr lang="pt-BR" sz="1800" dirty="0">
                <a:solidFill>
                  <a:schemeClr val="bg1"/>
                </a:solidFill>
                <a:latin typeface="Leelawadee UI" panose="020B0502040204020203" pitchFamily="34" charset="-34"/>
                <a:cs typeface="Leelawadee UI" panose="020B0502040204020203" pitchFamily="34" charset="-34"/>
              </a:rPr>
              <a:t>• Configuração do ALB. </a:t>
            </a:r>
          </a:p>
          <a:p>
            <a:r>
              <a:rPr lang="pt-BR" sz="1800" dirty="0">
                <a:solidFill>
                  <a:schemeClr val="bg1"/>
                </a:solidFill>
                <a:latin typeface="Leelawadee UI" panose="020B0502040204020203" pitchFamily="34" charset="-34"/>
                <a:cs typeface="Leelawadee UI" panose="020B0502040204020203" pitchFamily="34" charset="-34"/>
              </a:rPr>
              <a:t>• Cutover de DNS para finalizar a migração</a:t>
            </a:r>
          </a:p>
          <a:p>
            <a:r>
              <a:rPr lang="pt-BR" sz="1800" dirty="0">
                <a:solidFill>
                  <a:schemeClr val="bg1"/>
                </a:solidFill>
                <a:latin typeface="Leelawadee UI" panose="020B0502040204020203" pitchFamily="34" charset="-34"/>
                <a:cs typeface="Leelawadee UI" panose="020B0502040204020203" pitchFamily="34" charset="-34"/>
              </a:rPr>
              <a:t>   inicial.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776648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4F757C58-E102-9D91-373D-6BF8C1593C28}"/>
              </a:ext>
            </a:extLst>
          </p:cNvPr>
          <p:cNvSpPr txBox="1"/>
          <p:nvPr/>
        </p:nvSpPr>
        <p:spPr>
          <a:xfrm>
            <a:off x="206256" y="654686"/>
            <a:ext cx="277992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>
                <a:solidFill>
                  <a:srgbClr val="7030A0"/>
                </a:solidFill>
                <a:latin typeface="Leelawadee UI" panose="020B0502040204020203" pitchFamily="34" charset="-34"/>
                <a:cs typeface="Leelawadee UI" panose="020B0502040204020203" pitchFamily="34" charset="-34"/>
              </a:rPr>
              <a:t>Fase 1 - Custos</a:t>
            </a:r>
          </a:p>
          <a:p>
            <a:endParaRPr lang="pt-BR" sz="2800" dirty="0">
              <a:solidFill>
                <a:srgbClr val="7030A0"/>
              </a:solidFill>
              <a:latin typeface="Leelawadee UI" panose="020B0502040204020203" pitchFamily="34" charset="-34"/>
              <a:cs typeface="Leelawadee UI" panose="020B0502040204020203" pitchFamily="34" charset="-34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C2FDD63F-8CD0-2540-F575-E209805DCA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271" y="1464400"/>
            <a:ext cx="7858340" cy="2860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2792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024979A0-97B5-9E53-E76B-F5E1DA912F49}"/>
              </a:ext>
            </a:extLst>
          </p:cNvPr>
          <p:cNvSpPr txBox="1"/>
          <p:nvPr/>
        </p:nvSpPr>
        <p:spPr>
          <a:xfrm>
            <a:off x="120749" y="543140"/>
            <a:ext cx="34772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>
                <a:solidFill>
                  <a:srgbClr val="7030A0"/>
                </a:solidFill>
                <a:latin typeface="Leelawadee UI" panose="020B0502040204020203" pitchFamily="34" charset="-34"/>
                <a:cs typeface="Leelawadee UI" panose="020B0502040204020203" pitchFamily="34" charset="-34"/>
              </a:rPr>
              <a:t>Diagrama da Fase 1</a:t>
            </a:r>
          </a:p>
        </p:txBody>
      </p:sp>
      <p:pic>
        <p:nvPicPr>
          <p:cNvPr id="4" name="Imagem 3" descr="Diagrama&#10;&#10;O conteúdo gerado por IA pode estar incorreto.">
            <a:extLst>
              <a:ext uri="{FF2B5EF4-FFF2-40B4-BE49-F238E27FC236}">
                <a16:creationId xmlns:a16="http://schemas.microsoft.com/office/drawing/2014/main" id="{590B83A3-4F52-E4F8-F021-F21F1540FA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1926" y="1114486"/>
            <a:ext cx="5479524" cy="3685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2235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5A0E085F-1C06-8FC2-7DDC-9BEE9BC95571}"/>
              </a:ext>
            </a:extLst>
          </p:cNvPr>
          <p:cNvSpPr txBox="1"/>
          <p:nvPr/>
        </p:nvSpPr>
        <p:spPr>
          <a:xfrm>
            <a:off x="185629" y="485119"/>
            <a:ext cx="395813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>
                <a:solidFill>
                  <a:srgbClr val="7030A0"/>
                </a:solidFill>
                <a:latin typeface="Leelawadee UI" panose="020B0502040204020203" pitchFamily="34" charset="-34"/>
                <a:cs typeface="Leelawadee UI" panose="020B0502040204020203" pitchFamily="34" charset="-34"/>
              </a:rPr>
              <a:t>Fase 2 - Modernização</a:t>
            </a:r>
          </a:p>
          <a:p>
            <a:endParaRPr lang="pt-BR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1B6B4B73-9499-B0FD-FF53-C46DAB194B27}"/>
              </a:ext>
            </a:extLst>
          </p:cNvPr>
          <p:cNvSpPr txBox="1"/>
          <p:nvPr/>
        </p:nvSpPr>
        <p:spPr>
          <a:xfrm>
            <a:off x="1769583" y="1341463"/>
            <a:ext cx="2140330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pt-BR" sz="1800" b="1" dirty="0">
                <a:solidFill>
                  <a:schemeClr val="bg1"/>
                </a:solidFill>
                <a:latin typeface="Leelawadee UI" panose="020B0502040204020203" pitchFamily="34" charset="-34"/>
                <a:cs typeface="Leelawadee UI" panose="020B0502040204020203" pitchFamily="34" charset="-34"/>
              </a:rPr>
              <a:t>Kubernetes EKS</a:t>
            </a:r>
          </a:p>
          <a:p>
            <a:r>
              <a:rPr lang="pt-BR" sz="1800" dirty="0">
                <a:solidFill>
                  <a:schemeClr val="bg1"/>
                </a:solidFill>
                <a:latin typeface="Leelawadee UI" panose="020B0502040204020203" pitchFamily="34" charset="-34"/>
                <a:cs typeface="Leelawadee UI" panose="020B0502040204020203" pitchFamily="34" charset="-34"/>
              </a:rPr>
              <a:t>Cluster gerenciado.</a:t>
            </a:r>
          </a:p>
          <a:p>
            <a:endParaRPr lang="pt-BR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1C8DEE19-27D0-9202-9733-6114B7F274F4}"/>
              </a:ext>
            </a:extLst>
          </p:cNvPr>
          <p:cNvSpPr txBox="1"/>
          <p:nvPr/>
        </p:nvSpPr>
        <p:spPr>
          <a:xfrm>
            <a:off x="1769583" y="3558171"/>
            <a:ext cx="22457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pt-BR" sz="1800" b="1" dirty="0">
                <a:solidFill>
                  <a:schemeClr val="bg1"/>
                </a:solidFill>
                <a:latin typeface="Leelawadee UI" panose="020B0502040204020203" pitchFamily="34" charset="-34"/>
                <a:cs typeface="Leelawadee UI" panose="020B0502040204020203" pitchFamily="34" charset="-34"/>
              </a:rPr>
              <a:t>Aurora MySQL</a:t>
            </a:r>
          </a:p>
          <a:p>
            <a:r>
              <a:rPr lang="pt-BR" sz="1800" dirty="0">
                <a:solidFill>
                  <a:schemeClr val="bg1"/>
                </a:solidFill>
                <a:latin typeface="Leelawadee UI" panose="020B0502040204020203" pitchFamily="34" charset="-34"/>
                <a:cs typeface="Leelawadee UI" panose="020B0502040204020203" pitchFamily="34" charset="-34"/>
              </a:rPr>
              <a:t>Multi-AZ.</a:t>
            </a:r>
          </a:p>
          <a:p>
            <a:endParaRPr lang="pt-BR" sz="1800" dirty="0">
              <a:solidFill>
                <a:schemeClr val="bg1"/>
              </a:solidFill>
              <a:latin typeface="Leelawadee UI" panose="020B0502040204020203" pitchFamily="34" charset="-34"/>
              <a:cs typeface="Leelawadee UI" panose="020B0502040204020203" pitchFamily="34" charset="-34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7893A73A-DA3B-5D37-56F4-FCF089F11810}"/>
              </a:ext>
            </a:extLst>
          </p:cNvPr>
          <p:cNvSpPr txBox="1"/>
          <p:nvPr/>
        </p:nvSpPr>
        <p:spPr>
          <a:xfrm>
            <a:off x="1769583" y="2419039"/>
            <a:ext cx="323678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pt-BR" sz="1800" b="1" dirty="0">
                <a:solidFill>
                  <a:schemeClr val="bg1"/>
                </a:solidFill>
                <a:latin typeface="Leelawadee UI" panose="020B0502040204020203" pitchFamily="34" charset="-34"/>
                <a:cs typeface="Leelawadee UI" panose="020B0502040204020203" pitchFamily="34" charset="-34"/>
              </a:rPr>
              <a:t>ALB Controller</a:t>
            </a:r>
          </a:p>
          <a:p>
            <a:r>
              <a:rPr lang="pt-BR" sz="1800" dirty="0">
                <a:solidFill>
                  <a:schemeClr val="bg1"/>
                </a:solidFill>
                <a:latin typeface="Leelawadee UI" panose="020B0502040204020203" pitchFamily="34" charset="-34"/>
                <a:cs typeface="Leelawadee UI" panose="020B0502040204020203" pitchFamily="34" charset="-34"/>
              </a:rPr>
              <a:t>Roteamento, Balanceamento.</a:t>
            </a:r>
          </a:p>
          <a:p>
            <a:endParaRPr lang="pt-BR" sz="1800" dirty="0">
              <a:solidFill>
                <a:schemeClr val="bg1"/>
              </a:solidFill>
              <a:latin typeface="Leelawadee UI" panose="020B0502040204020203" pitchFamily="34" charset="-34"/>
              <a:cs typeface="Leelawadee UI" panose="020B0502040204020203" pitchFamily="34" charset="-34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327B8AB0-0B1C-842C-E93D-28DF07C0C302}"/>
              </a:ext>
            </a:extLst>
          </p:cNvPr>
          <p:cNvSpPr txBox="1"/>
          <p:nvPr/>
        </p:nvSpPr>
        <p:spPr>
          <a:xfrm>
            <a:off x="6085231" y="3450449"/>
            <a:ext cx="2182008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800" dirty="0">
                <a:solidFill>
                  <a:schemeClr val="bg1"/>
                </a:solidFill>
                <a:latin typeface="Leelawadee UI" panose="020B0502040204020203" pitchFamily="34" charset="-34"/>
                <a:cs typeface="Leelawadee UI" panose="020B0502040204020203" pitchFamily="34" charset="-34"/>
              </a:rPr>
              <a:t>• Containerização.</a:t>
            </a:r>
          </a:p>
          <a:p>
            <a:r>
              <a:rPr lang="pt-BR" sz="1800" dirty="0">
                <a:solidFill>
                  <a:schemeClr val="bg1"/>
                </a:solidFill>
                <a:latin typeface="Leelawadee UI" panose="020B0502040204020203" pitchFamily="34" charset="-34"/>
                <a:cs typeface="Leelawadee UI" panose="020B0502040204020203" pitchFamily="34" charset="-34"/>
              </a:rPr>
              <a:t>• Deploy no EKS. </a:t>
            </a:r>
          </a:p>
          <a:p>
            <a:r>
              <a:rPr lang="pt-BR" sz="1800" dirty="0">
                <a:solidFill>
                  <a:schemeClr val="bg1"/>
                </a:solidFill>
                <a:latin typeface="Leelawadee UI" panose="020B0502040204020203" pitchFamily="34" charset="-34"/>
                <a:cs typeface="Leelawadee UI" panose="020B0502040204020203" pitchFamily="34" charset="-34"/>
              </a:rPr>
              <a:t>• Migração gradual.</a:t>
            </a:r>
          </a:p>
          <a:p>
            <a:endParaRPr lang="pt-BR" dirty="0"/>
          </a:p>
        </p:txBody>
      </p:sp>
      <p:pic>
        <p:nvPicPr>
          <p:cNvPr id="2" name="Imagem 1" descr="Diagrama&#10;&#10;O conteúdo gerado por IA pode estar incorreto.">
            <a:extLst>
              <a:ext uri="{FF2B5EF4-FFF2-40B4-BE49-F238E27FC236}">
                <a16:creationId xmlns:a16="http://schemas.microsoft.com/office/drawing/2014/main" id="{12081043-9395-F8E2-1F35-8E4DC721F4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629" y="1123664"/>
            <a:ext cx="1583954" cy="3514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0455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CE0479BB-9964-F064-8C79-07342E99C5C4}"/>
              </a:ext>
            </a:extLst>
          </p:cNvPr>
          <p:cNvSpPr txBox="1"/>
          <p:nvPr/>
        </p:nvSpPr>
        <p:spPr>
          <a:xfrm>
            <a:off x="192505" y="550016"/>
            <a:ext cx="544091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>
                <a:solidFill>
                  <a:srgbClr val="7030A0"/>
                </a:solidFill>
                <a:latin typeface="Leelawadee UI" panose="020B0502040204020203" pitchFamily="34" charset="-34"/>
                <a:cs typeface="Leelawadee UI" panose="020B0502040204020203" pitchFamily="34" charset="-34"/>
              </a:rPr>
              <a:t>Fase 2 - Custos (Modernização)</a:t>
            </a:r>
          </a:p>
          <a:p>
            <a:endParaRPr lang="pt-BR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9566AB60-0AB3-705B-572A-E5F0CE377D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398" y="1288681"/>
            <a:ext cx="7425203" cy="3077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643748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161de648-aa8e-4f5a-94f3-626cc0e37347">
      <Terms xmlns="http://schemas.microsoft.com/office/infopath/2007/PartnerControls"/>
    </lcf76f155ced4ddcb4097134ff3c332f>
    <TaxCatchAll xmlns="47cb4654-e544-459a-b704-52a031708e6d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7A0474937812434783CD02CCB52B92F7" ma:contentTypeVersion="18" ma:contentTypeDescription="Crie um novo documento." ma:contentTypeScope="" ma:versionID="7d716413e7edf98cf1a9d4d59874f8f5">
  <xsd:schema xmlns:xsd="http://www.w3.org/2001/XMLSchema" xmlns:xs="http://www.w3.org/2001/XMLSchema" xmlns:p="http://schemas.microsoft.com/office/2006/metadata/properties" xmlns:ns2="161de648-aa8e-4f5a-94f3-626cc0e37347" xmlns:ns3="47cb4654-e544-459a-b704-52a031708e6d" targetNamespace="http://schemas.microsoft.com/office/2006/metadata/properties" ma:root="true" ma:fieldsID="6f5043476b300e53230e6380c3d69dee" ns2:_="" ns3:_="">
    <xsd:import namespace="161de648-aa8e-4f5a-94f3-626cc0e37347"/>
    <xsd:import namespace="47cb4654-e544-459a-b704-52a031708e6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3:SharedWithUsers" minOccurs="0"/>
                <xsd:element ref="ns3:SharedWithDetails" minOccurs="0"/>
                <xsd:element ref="ns2:MediaServiceObjectDetectorVersions" minOccurs="0"/>
                <xsd:element ref="ns2:MediaServiceSearchPropertie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1de648-aa8e-4f5a-94f3-626cc0e3734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7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19" nillable="true" ma:taxonomy="true" ma:internalName="lcf76f155ced4ddcb4097134ff3c332f" ma:taxonomyFieldName="MediaServiceImageTags" ma:displayName="Marcações de imagem" ma:readOnly="false" ma:fieldId="{5cf76f15-5ced-4ddc-b409-7134ff3c332f}" ma:taxonomyMulti="true" ma:sspId="248e3a7b-9035-45c9-bf09-6d7aded31fb1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Location" ma:index="25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7cb4654-e544-459a-b704-52a031708e6d" elementFormDefault="qualified">
    <xsd:import namespace="http://schemas.microsoft.com/office/2006/documentManagement/types"/>
    <xsd:import namespace="http://schemas.microsoft.com/office/infopath/2007/PartnerControls"/>
    <xsd:element name="TaxCatchAll" ma:index="20" nillable="true" ma:displayName="Taxonomy Catch All Column" ma:hidden="true" ma:list="{2c98b30a-8d18-40d4-a2e5-8bb1f3d62578}" ma:internalName="TaxCatchAll" ma:showField="CatchAllData" ma:web="47cb4654-e544-459a-b704-52a031708e6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21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2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396F34E-5177-40FA-931D-5CFD487CF64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33FBE3F-80E2-4853-B450-B1C3BAFC6FBB}">
  <ds:schemaRefs>
    <ds:schemaRef ds:uri="http://schemas.openxmlformats.org/package/2006/metadata/core-properties"/>
    <ds:schemaRef ds:uri="47cb4654-e544-459a-b704-52a031708e6d"/>
    <ds:schemaRef ds:uri="http://schemas.microsoft.com/office/2006/documentManagement/types"/>
    <ds:schemaRef ds:uri="http://www.w3.org/XML/1998/namespace"/>
    <ds:schemaRef ds:uri="http://purl.org/dc/terms/"/>
    <ds:schemaRef ds:uri="http://purl.org/dc/elements/1.1/"/>
    <ds:schemaRef ds:uri="http://purl.org/dc/dcmitype/"/>
    <ds:schemaRef ds:uri="http://schemas.microsoft.com/office/infopath/2007/PartnerControls"/>
    <ds:schemaRef ds:uri="161de648-aa8e-4f5a-94f3-626cc0e37347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FD9C6F8C-8E61-4BD1-AD49-93AC91A2FB1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61de648-aa8e-4f5a-94f3-626cc0e37347"/>
    <ds:schemaRef ds:uri="47cb4654-e544-459a-b704-52a031708e6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289</TotalTime>
  <Words>255</Words>
  <Application>Microsoft Office PowerPoint</Application>
  <PresentationFormat>Apresentação na tela (16:9)</PresentationFormat>
  <Paragraphs>73</Paragraphs>
  <Slides>13</Slides>
  <Notes>4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13</vt:i4>
      </vt:variant>
    </vt:vector>
  </HeadingPairs>
  <TitlesOfParts>
    <vt:vector size="17" baseType="lpstr">
      <vt:lpstr>Arial</vt:lpstr>
      <vt:lpstr>Mulish</vt:lpstr>
      <vt:lpstr>Leelawadee UI</vt:lpstr>
      <vt:lpstr>Simple Light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Lucas Ribeiro</cp:lastModifiedBy>
  <cp:revision>21</cp:revision>
  <dcterms:modified xsi:type="dcterms:W3CDTF">2025-04-05T00:36:41Z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0x0101007A0474937812434783CD02CCB52B92F7</vt:lpwstr>
  </property>
  <property fmtid="{D5CDD505-2E9C-101B-9397-08002B2CF9AE}" pid="3" name="MSIP_Label_07b60227-24e3-454b-8264-fa85775173c1_Enabled">
    <vt:lpwstr>true</vt:lpwstr>
  </property>
  <property fmtid="{D5CDD505-2E9C-101B-9397-08002B2CF9AE}" pid="4" name="MSIP_Label_07b60227-24e3-454b-8264-fa85775173c1_SetDate">
    <vt:lpwstr>2025-01-31T19:37:30Z</vt:lpwstr>
  </property>
  <property fmtid="{D5CDD505-2E9C-101B-9397-08002B2CF9AE}" pid="5" name="MSIP_Label_07b60227-24e3-454b-8264-fa85775173c1_Method">
    <vt:lpwstr>Privileged</vt:lpwstr>
  </property>
  <property fmtid="{D5CDD505-2E9C-101B-9397-08002B2CF9AE}" pid="6" name="MSIP_Label_07b60227-24e3-454b-8264-fa85775173c1_Name">
    <vt:lpwstr>Interna</vt:lpwstr>
  </property>
  <property fmtid="{D5CDD505-2E9C-101B-9397-08002B2CF9AE}" pid="7" name="MSIP_Label_07b60227-24e3-454b-8264-fa85775173c1_SiteId">
    <vt:lpwstr>97fa1f96-7877-469f-aa37-1f8568e3a3ff</vt:lpwstr>
  </property>
  <property fmtid="{D5CDD505-2E9C-101B-9397-08002B2CF9AE}" pid="8" name="MSIP_Label_07b60227-24e3-454b-8264-fa85775173c1_ActionId">
    <vt:lpwstr>27c1e229-f289-4841-93dd-4c0ec27fee92</vt:lpwstr>
  </property>
  <property fmtid="{D5CDD505-2E9C-101B-9397-08002B2CF9AE}" pid="9" name="MSIP_Label_07b60227-24e3-454b-8264-fa85775173c1_ContentBits">
    <vt:lpwstr>3</vt:lpwstr>
  </property>
  <property fmtid="{D5CDD505-2E9C-101B-9397-08002B2CF9AE}" pid="10" name="MSIP_Label_07b60227-24e3-454b-8264-fa85775173c1_Tag">
    <vt:lpwstr>10, 0, 1, 2</vt:lpwstr>
  </property>
  <property fmtid="{D5CDD505-2E9C-101B-9397-08002B2CF9AE}" pid="11" name="ClassificationContentMarkingFooterLocations">
    <vt:lpwstr>Simple Light:5</vt:lpwstr>
  </property>
  <property fmtid="{D5CDD505-2E9C-101B-9397-08002B2CF9AE}" pid="12" name="ClassificationContentMarkingFooterText">
    <vt:lpwstr>Internal</vt:lpwstr>
  </property>
  <property fmtid="{D5CDD505-2E9C-101B-9397-08002B2CF9AE}" pid="13" name="ClassificationContentMarkingHeaderLocations">
    <vt:lpwstr>Simple Light:4</vt:lpwstr>
  </property>
  <property fmtid="{D5CDD505-2E9C-101B-9397-08002B2CF9AE}" pid="14" name="ClassificationContentMarkingHeaderText">
    <vt:lpwstr>Internal</vt:lpwstr>
  </property>
  <property fmtid="{D5CDD505-2E9C-101B-9397-08002B2CF9AE}" pid="15" name="MediaServiceImageTags">
    <vt:lpwstr/>
  </property>
</Properties>
</file>